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73" r:id="rId4"/>
    <p:sldId id="279" r:id="rId5"/>
    <p:sldId id="275" r:id="rId6"/>
    <p:sldId id="282" r:id="rId7"/>
    <p:sldId id="280" r:id="rId8"/>
    <p:sldId id="277" r:id="rId9"/>
    <p:sldId id="276" r:id="rId10"/>
    <p:sldId id="270" r:id="rId11"/>
    <p:sldId id="281" r:id="rId12"/>
    <p:sldId id="283" r:id="rId13"/>
    <p:sldId id="284" r:id="rId14"/>
    <p:sldId id="274" r:id="rId15"/>
    <p:sldId id="272" r:id="rId16"/>
    <p:sldId id="271" r:id="rId17"/>
    <p:sldId id="267" r:id="rId18"/>
    <p:sldId id="278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20000"/>
      </a:spcBef>
      <a:spcAft>
        <a:spcPct val="0"/>
      </a:spcAft>
      <a:defRPr sz="20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660" autoAdjust="0"/>
  </p:normalViewPr>
  <p:slideViewPr>
    <p:cSldViewPr>
      <p:cViewPr>
        <p:scale>
          <a:sx n="100" d="100"/>
          <a:sy n="100" d="100"/>
        </p:scale>
        <p:origin x="-50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32C195-ACA1-4D19-9293-7CA1BCF784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3322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2CB56E1-C6F1-464D-AC95-42AA9CFB80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3314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91B732-2C8B-4AC4-AB13-472E4F0D4467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10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11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12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13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14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15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16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17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18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3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5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6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7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8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3CCE1-16C3-4AC0-8676-EC33A0663CE5}" type="slidenum">
              <a:rPr lang="fr-FR" altLang="fr-FR" smtClean="0"/>
              <a:pPr eaLnBrk="1" hangingPunct="1">
                <a:spcBef>
                  <a:spcPct val="0"/>
                </a:spcBef>
              </a:pPr>
              <a:t>9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40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94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34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68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421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20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28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31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40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4287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4689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041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endParaRPr lang="fr-FR" altLang="en-US" sz="240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27" name="Line 8"/>
          <p:cNvSpPr>
            <a:spLocks noChangeShapeType="1"/>
          </p:cNvSpPr>
          <p:nvPr userDrawn="1"/>
        </p:nvSpPr>
        <p:spPr bwMode="auto">
          <a:xfrm>
            <a:off x="250825" y="188913"/>
            <a:ext cx="0" cy="792162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107950" y="836613"/>
            <a:ext cx="8567738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179388" y="6553200"/>
            <a:ext cx="44656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900" b="1" smtClean="0">
                <a:solidFill>
                  <a:schemeClr val="bg1"/>
                </a:solidFill>
              </a:rPr>
              <a:t>CENTRE HOSPITALIER UNIVERSITAIRE DE NANTES</a:t>
            </a:r>
          </a:p>
        </p:txBody>
      </p:sp>
      <p:pic>
        <p:nvPicPr>
          <p:cNvPr id="1030" name="Picture 12" descr="CHUNOIR sans fond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6925"/>
            <a:ext cx="7921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7524750" y="6553200"/>
            <a:ext cx="1296988" cy="2143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fr-FR" sz="800" b="1" smtClean="0">
                <a:solidFill>
                  <a:schemeClr val="bg1"/>
                </a:solidFill>
              </a:rPr>
              <a:t>                    Page </a:t>
            </a:r>
            <a:fld id="{B1C6E96E-8439-4D81-B1C2-F9D4E05B493D}" type="slidenum">
              <a:rPr lang="en-US" altLang="fr-FR" sz="800" b="1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‹N°›</a:t>
            </a:fld>
            <a:endParaRPr lang="en-US" altLang="fr-FR" sz="800" b="1" smtClean="0">
              <a:solidFill>
                <a:srgbClr val="0F1A5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bandeau2 c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288"/>
            <a:ext cx="918051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50825" y="3357563"/>
            <a:ext cx="87137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fr-FR" altLang="fr-FR" sz="2200" b="1">
              <a:solidFill>
                <a:schemeClr val="bg1"/>
              </a:solidFill>
            </a:endParaRP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179388" y="1628775"/>
            <a:ext cx="8856662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4000" b="1" dirty="0" smtClean="0">
                <a:latin typeface="Arial Narrow" pitchFamily="34" charset="0"/>
              </a:rPr>
              <a:t>LA DEMARCHE RGPD CHU DE NANTES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b="1" dirty="0" smtClean="0">
                <a:latin typeface="Arial Narrow" pitchFamily="34" charset="0"/>
              </a:rPr>
              <a:t>Cédric CARTAU</a:t>
            </a:r>
            <a:endParaRPr lang="fr-FR" altLang="fr-FR" b="1" dirty="0">
              <a:latin typeface="Arial Narrow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4500" b="1" dirty="0" smtClean="0">
                <a:latin typeface="Arial Narrow" pitchFamily="34" charset="0"/>
              </a:rPr>
              <a:t>APSSIS – avril 2018</a:t>
            </a:r>
            <a:endParaRPr lang="fr-FR" altLang="fr-FR" sz="4500" b="1" dirty="0">
              <a:latin typeface="Arial Narrow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fr-FR" altLang="fr-FR" sz="45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Les problèmes en cours de traitement - 1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5536" y="1052736"/>
            <a:ext cx="8064500" cy="4608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Le secteur recherche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Problèmes de frontière, qu’est-ce qui relève ou non de la recherche 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Frontières entre les méthodologies </a:t>
            </a:r>
            <a:r>
              <a:rPr lang="fr-FR" altLang="fr-FR" sz="1600" b="1" dirty="0" err="1" smtClean="0"/>
              <a:t>MRxxx</a:t>
            </a:r>
            <a:r>
              <a:rPr lang="fr-FR" altLang="fr-FR" sz="1600" b="1" dirty="0" smtClean="0"/>
              <a:t> et le RGPD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Irruption récente des entrepôts de données : multiplicité des traitements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Anticiper l’approche de type </a:t>
            </a:r>
            <a:r>
              <a:rPr lang="fr-FR" altLang="fr-FR" sz="1600" b="1" dirty="0" err="1" smtClean="0"/>
              <a:t>Hellboy</a:t>
            </a:r>
            <a:endParaRPr lang="fr-FR" altLang="fr-FR" sz="1600" b="1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Les enquêtes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Dérives régulières dans la typologie des données collectées : certaines enquêtes deviennent des DPI de spécialité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Typologie des données collectées : entre anonymat et nominatif, toutes les nuances de gris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Accessibilité nominatives aux résultats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Le choix du Responsable de traitement</a:t>
            </a:r>
            <a:endParaRPr lang="fr-FR" alt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Deux EH crée un GCS de pharmacie, qui utilise le logiciel d’un des 2 EH, le GCS est dirigé par un agent du second EH mis à disposition du GCS : qui est le RT 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Un dossier de SPE hébergé chez un HDS, accédé par 5 CH : qui est RT 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Un dossier de SPE accédé par 3 CH </a:t>
            </a:r>
            <a:r>
              <a:rPr lang="fr-FR" altLang="fr-FR" sz="1600" b="1" dirty="0" err="1" smtClean="0"/>
              <a:t>co</a:t>
            </a:r>
            <a:r>
              <a:rPr lang="fr-FR" altLang="fr-FR" sz="1600" b="1" dirty="0" smtClean="0"/>
              <a:t>-RT, quid de l’accès à un 4</a:t>
            </a:r>
            <a:r>
              <a:rPr lang="fr-FR" altLang="fr-FR" sz="1600" b="1" baseline="30000" dirty="0" smtClean="0"/>
              <a:t>ème</a:t>
            </a:r>
            <a:r>
              <a:rPr lang="fr-FR" altLang="fr-FR" sz="1600" b="1" dirty="0" smtClean="0"/>
              <a:t> CH ?</a:t>
            </a:r>
            <a:endParaRPr lang="fr-FR" altLang="fr-FR" sz="1600" b="1" dirty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7910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Les problèmes en cours de traitement - 2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5288" y="1268413"/>
            <a:ext cx="8064500" cy="4608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Le décisionnel général (179 requêtes identifiées, dont 119 « sensibles »)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Les outils tels que SAAS permettent d’aller de données agrégées (camemberts) à la donnée nominative : quels contraintes de traçabilité d’accès 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Que faire des traitements de type analyse des flux de patient pour améliorer la prise en charge 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Que faire des traitements sur l’usage des progiciels par les utilisateurs eux-mêmes (analyse des clics souris sur le DPI) ?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Le décisionnel RH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400" b="1" dirty="0" smtClean="0"/>
              <a:t>Exemple : liste d’absentéisme par UF et par code métier;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/>
              <a:t>Le </a:t>
            </a:r>
            <a:r>
              <a:rPr lang="fr-FR" altLang="fr-FR" sz="2000" b="1" dirty="0" smtClean="0"/>
              <a:t>décisionnel, état des lieux</a:t>
            </a:r>
            <a:endParaRPr lang="fr-FR" alt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400" b="1" dirty="0" smtClean="0"/>
              <a:t>Formalisation des demandes de requêtes, en particulier la finalité;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400" b="1" dirty="0" smtClean="0"/>
              <a:t>Application du principe de minimisation (redoutable);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400" b="1" dirty="0" smtClean="0"/>
              <a:t>Audit annuel du parc de requêtes;</a:t>
            </a:r>
            <a:endParaRPr lang="fr-FR" altLang="fr-FR" sz="1400" b="1" dirty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400" b="1" dirty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400" b="1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200" b="1" dirty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0766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Les problèmes en cours de traitement - 3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5288" y="1268413"/>
            <a:ext cx="8064500" cy="4608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L’activité HDS du CHU de NANTES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Avenants à passer avec les clients hébergés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Les conventions de services intra GHT44</a:t>
            </a:r>
            <a:endParaRPr lang="fr-FR" alt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Convention de prestations biologie, pharmacie, repas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Convention de mise en commun de la DSI : prise de main à distance, supervision infra, etc.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L’archivage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Traitement additionnel 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Articulation avec les normes (agrément Ministère de la culture) ?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L’effacement des données</a:t>
            </a:r>
            <a:endParaRPr lang="fr-FR" alt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La fin des DPI </a:t>
            </a:r>
            <a:r>
              <a:rPr lang="fr-FR" altLang="fr-FR" sz="1600" b="1" smtClean="0"/>
              <a:t>jamais purgés</a:t>
            </a:r>
            <a:endParaRPr lang="fr-FR" altLang="fr-FR" sz="16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/>
              <a:t>Articulation avec </a:t>
            </a:r>
            <a:r>
              <a:rPr lang="fr-FR" altLang="fr-FR" sz="1600" b="1" dirty="0" smtClean="0"/>
              <a:t>la question de l’archivage </a:t>
            </a:r>
            <a:r>
              <a:rPr lang="fr-FR" altLang="fr-FR" sz="1600" b="1" dirty="0"/>
              <a:t>?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2607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Les problèmes en cours de traitement - 4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5288" y="1268413"/>
            <a:ext cx="8064500" cy="4608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/>
              <a:t>Les communications avec les autorités judiciaires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/>
              <a:t>Signalement des fugues et des cas de radicalisation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/>
              <a:t>Communications de certains résultats de laboratoires (contrôle alcoolémie, etc.)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/>
              <a:t>Les communications avec </a:t>
            </a:r>
            <a:r>
              <a:rPr lang="fr-FR" altLang="fr-FR" sz="2000" b="1" dirty="0" smtClean="0"/>
              <a:t>les </a:t>
            </a:r>
            <a:r>
              <a:rPr lang="fr-FR" altLang="fr-FR" sz="2000" b="1" dirty="0" err="1" smtClean="0"/>
              <a:t>CaC</a:t>
            </a:r>
            <a:endParaRPr lang="fr-FR" alt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Données sensibles échangées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/>
              <a:t>Les communications avec les </a:t>
            </a:r>
            <a:r>
              <a:rPr lang="fr-FR" altLang="fr-FR" sz="2000" b="1" dirty="0" smtClean="0"/>
              <a:t>OS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Les associations bizarres dont l’EH est le boss</a:t>
            </a:r>
            <a:endParaRPr lang="fr-FR" alt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1559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L’implémentation à l’échelon GHT44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5288" y="1268413"/>
            <a:ext cx="8064500" cy="4608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Identification d’un réseau de relais locaux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Refonte, mutualisation avec l’appréciation des risques IT de l’établissement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Formation / information par WAVESTONE en session de 2h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Fourniture d’un kit documentaire et d’une assistance en mode expertise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Intervention auprès des directions générales si demandé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Attention, niveaux de maturité très disparates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Positionnement du CHU de NANTES en mode expertise et non donneur d’ordre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Problème d’interprétation de la loi de santé 2016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13 DPO ou un DPO de GHT ?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4282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Les questions en suspend au niveau du GHT44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5288" y="1268413"/>
            <a:ext cx="8064500" cy="4608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Rôle de l’établissement support de GHT dans la conformité RGPD de l’ensemble du GHT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1600" dirty="0" smtClean="0"/>
              <a:t>article </a:t>
            </a:r>
            <a:r>
              <a:rPr lang="fr-FR" sz="1600" dirty="0"/>
              <a:t>L </a:t>
            </a:r>
            <a:r>
              <a:rPr lang="fr-FR" sz="1600" dirty="0" smtClean="0"/>
              <a:t>6132-3-I:  </a:t>
            </a:r>
            <a:r>
              <a:rPr lang="fr-FR" sz="1600" dirty="0"/>
              <a:t>l’établissement support d’un GHT met en œuvre, dans le cadre de la gestion du système d’information, les mesures techniques de nature à assurer le respect des obligations prévues par la loi Informatique et Libertés</a:t>
            </a:r>
            <a:r>
              <a:rPr lang="fr-FR" sz="1600" dirty="0" smtClean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400" b="1" dirty="0" smtClean="0"/>
              <a:t>Impact de la convergence SI sur les traitements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 smtClean="0"/>
              <a:t>Les interopérabilités applicatives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 smtClean="0"/>
              <a:t>Les accès croisés (attention complexité +++)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dirty="0" smtClean="0"/>
              <a:t>Les rapatriements ou fusion de base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7942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Conclusion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5288" y="1268413"/>
            <a:ext cx="8064500" cy="4608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La gestion d’un risque de conformité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Nettoyer les traitements les plus sensibles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Avoir un plan opposable de mise en conformité globale en cas de contrôle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Être en mouvement, les traitements évoluent (et les textes aussi)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Revenir à l’esprit du texte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On ne peut plus faire n’importe quoi avec les données nominatives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Il faut évaluer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Cela ressemble bigrement à la certification des comptes, non 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Une chance pour l’établissement ?...</a:t>
            </a:r>
            <a:endParaRPr lang="fr-FR" alt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De la notion de cercle vertueux</a:t>
            </a:r>
            <a:endParaRPr lang="fr-FR" altLang="fr-FR" sz="1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… mais surtout pour le DPO/RSSI</a:t>
            </a:r>
            <a:endParaRPr lang="fr-FR" alt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Un levier sans précédent auprès de la stratégie métier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Un levier sans précédent envers des fournisseurs peu regardants…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IAM = gros nettoyage de l’annuaire des agents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RGPD = gros nettoyage des traitements et des pratiques </a:t>
            </a:r>
            <a:r>
              <a:rPr lang="fr-FR" altLang="fr-FR" sz="1600" b="1" dirty="0" err="1" smtClean="0"/>
              <a:t>borderlines</a:t>
            </a:r>
            <a:endParaRPr lang="fr-FR" altLang="fr-FR" sz="1600" b="1" dirty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0162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Questions / Réponses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5288" y="1268413"/>
            <a:ext cx="8064500" cy="4608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smtClean="0"/>
              <a:t> ?</a:t>
            </a:r>
            <a:endParaRPr lang="fr-FR" altLang="fr-FR" sz="2000" b="1" u="sng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600" dirty="0" smtClean="0"/>
              <a:t>	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600" dirty="0" smtClean="0"/>
              <a:t>		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fr-FR" altLang="fr-FR" sz="16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546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Ouvrage</a:t>
            </a:r>
          </a:p>
        </p:txBody>
      </p:sp>
      <p:pic>
        <p:nvPicPr>
          <p:cNvPr id="2" name="Picture 2" descr="G:\Dropbox\Cedric\Vie professionnelle\Livres\SSI\Publication\SSI2-Couver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19"/>
            <a:ext cx="3960440" cy="54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Etat des lieux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5288" y="1268413"/>
            <a:ext cx="8064500" cy="4608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Début des travaux : AMOA </a:t>
            </a:r>
            <a:r>
              <a:rPr lang="fr-FR" altLang="fr-FR" sz="2000" b="1" dirty="0" err="1" smtClean="0"/>
              <a:t>Wavestone</a:t>
            </a:r>
            <a:r>
              <a:rPr lang="fr-FR" altLang="fr-FR" sz="2000" b="1" dirty="0" smtClean="0"/>
              <a:t> en juin 2017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Approche générale : pragmatisme plutôt qu’effet tunnel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Vérification de la conformité CNIL ancienne réglementation au 24 mai 2018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Tous les traitements auront été déclarés à la date du 24 mai;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Seuls les modifications de traitements ou les nouveaux traitements à partir du 25 mai 2018 relèvent du RGPD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Cartographie des traitements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État initial : 409 déclarations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Etat après nettoyage : 32 traitements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Retour aux fondamentaux du traitement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Identification des traitements sensibles : environ 14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fr-FR" altLang="fr-FR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3306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335664"/>
            <a:ext cx="4860949" cy="59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9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Stratégie retenue pour la mise en conformité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5288" y="1268413"/>
            <a:ext cx="8064500" cy="4608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Mise en conformité du socle commun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information agent et patient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signalement des incidents à la CNIL et aux personnes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fiche de registre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etc.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Constitution d’un socle documentaire pour l’ensemble des acteurs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(voir ci-dessous)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Intégration du RGPD dans tous les nouveaux projets dès janvier 2018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Information nécessaire des secteurs Système et Applicatif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Intégration dans tous les nouveaux projets, information des principales MOA (exemple : DRH pour Vote électronique et prélèvement à la source)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Nécessité de constituer une base de décisions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Mise en conformité des 5 traitements les plus sensibles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DPI / GAM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AD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Agents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Médecine du travail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FEI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3193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95638" cy="721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1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Le socle documentaire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2" y="980728"/>
            <a:ext cx="5486469" cy="50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La question des relations avec les sous-traitants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5288" y="1268413"/>
            <a:ext cx="8064500" cy="4608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Typologie de sous-traitants</a:t>
            </a:r>
            <a:endParaRPr lang="fr-FR" alt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/>
              <a:t>3 groupes : les fournisseurs </a:t>
            </a:r>
            <a:r>
              <a:rPr lang="fr-FR" altLang="fr-FR" sz="1600" b="1" dirty="0" err="1"/>
              <a:t>OnPremise</a:t>
            </a:r>
            <a:r>
              <a:rPr lang="fr-FR" altLang="fr-FR" sz="1600" b="1" dirty="0"/>
              <a:t>, les fournisseurs </a:t>
            </a:r>
            <a:r>
              <a:rPr lang="fr-FR" altLang="fr-FR" sz="1600" b="1" dirty="0" err="1"/>
              <a:t>SaaS</a:t>
            </a:r>
            <a:r>
              <a:rPr lang="fr-FR" altLang="fr-FR" sz="1600" b="1" dirty="0"/>
              <a:t>, les délégataires de </a:t>
            </a:r>
            <a:r>
              <a:rPr lang="fr-FR" altLang="fr-FR" sz="1600" b="1" dirty="0" smtClean="0"/>
              <a:t>traitements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fr-FR" altLang="fr-FR" sz="1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Avenant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Utilisation du modèle fourni par la CNIL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/>
              <a:t>Les prochains </a:t>
            </a:r>
            <a:r>
              <a:rPr lang="fr-FR" altLang="fr-FR" sz="2000" b="1" dirty="0" smtClean="0"/>
              <a:t>fournisseurs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annexe </a:t>
            </a:r>
            <a:r>
              <a:rPr lang="fr-FR" altLang="fr-FR" sz="1600" b="1" dirty="0"/>
              <a:t>RGPD aux prochains marchés;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9345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La stratégie de communication interne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5288" y="1268413"/>
            <a:ext cx="8064500" cy="4608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Communications avec les autres processus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DRH / DAM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DIM / CME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Recherche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Direction des usagers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DSI (Secteur Appli, Décisionnel, RH)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Affectation des traitements aux directions métier concernées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20M€, ça calme tout le monde 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Injonction d’arrêt de traitement et article dans la presse, encore mieux !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Chantier au long cours de mise en conformité des autres traitements sensibles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A raison d’1 traitement par mois ou trimestre, 12 à 18 mois;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1407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95288" y="333375"/>
            <a:ext cx="8137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fr-FR" altLang="fr-FR" sz="2000" b="1" dirty="0" smtClean="0">
                <a:solidFill>
                  <a:srgbClr val="000066"/>
                </a:solidFill>
              </a:rPr>
              <a:t>Les choix qui ont été faits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5288" y="1268413"/>
            <a:ext cx="8064500" cy="4608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L’appréciation des risques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Refonte, mutualisation avec l’appréciation des risques IT de l’établissement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Mise en conformité de la sous-traitance</a:t>
            </a:r>
            <a:endParaRPr lang="fr-FR" alt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Equipements </a:t>
            </a:r>
            <a:r>
              <a:rPr lang="fr-FR" altLang="fr-FR" sz="1600" b="1" dirty="0" err="1" smtClean="0"/>
              <a:t>biomed</a:t>
            </a:r>
            <a:r>
              <a:rPr lang="fr-FR" altLang="fr-FR" sz="1600" b="1" dirty="0" smtClean="0"/>
              <a:t> « boite noire » existants : aucune action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Le même modèle d’avenant pour tous les fournisseurs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Signature de la MOA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AD et messagerie : DSI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DPI : le DIM ou le PDT CME ?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1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2000" b="1" dirty="0" smtClean="0"/>
              <a:t>Le </a:t>
            </a:r>
            <a:r>
              <a:rPr lang="fr-FR" altLang="fr-FR" sz="2000" b="1" dirty="0" err="1" smtClean="0"/>
              <a:t>shadow</a:t>
            </a:r>
            <a:r>
              <a:rPr lang="fr-FR" altLang="fr-FR" sz="2000" b="1" dirty="0" smtClean="0"/>
              <a:t> IT</a:t>
            </a:r>
            <a:endParaRPr lang="fr-FR" altLang="fr-FR" sz="20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Les traitements </a:t>
            </a:r>
            <a:r>
              <a:rPr lang="fr-FR" altLang="fr-FR" sz="1600" b="1" dirty="0"/>
              <a:t>Cloud non </a:t>
            </a:r>
            <a:r>
              <a:rPr lang="fr-FR" altLang="fr-FR" sz="1600" b="1" dirty="0" smtClean="0"/>
              <a:t>maîtrisés, les </a:t>
            </a:r>
            <a:r>
              <a:rPr lang="fr-FR" altLang="fr-FR" sz="1600" b="1" dirty="0"/>
              <a:t>fichiers bureautiques </a:t>
            </a:r>
            <a:r>
              <a:rPr lang="fr-FR" altLang="fr-FR" sz="1600" b="1" dirty="0" smtClean="0"/>
              <a:t>sauvages</a:t>
            </a:r>
            <a:endParaRPr lang="fr-FR" altLang="fr-FR" sz="16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Approche PSSI / Charte plutôt qu’acquisition de solution logicielle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1600" b="1" dirty="0" smtClean="0"/>
              <a:t>Permet une approche de type «</a:t>
            </a:r>
            <a:r>
              <a:rPr lang="fr-FR" altLang="fr-FR" sz="1600" b="1" smtClean="0"/>
              <a:t> </a:t>
            </a:r>
            <a:r>
              <a:rPr lang="fr-FR" altLang="fr-FR" sz="1600" b="1" smtClean="0"/>
              <a:t>RAF</a:t>
            </a:r>
            <a:r>
              <a:rPr lang="fr-FR" altLang="fr-FR" sz="1600" b="1" dirty="0" smtClean="0"/>
              <a:t> »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altLang="fr-FR" sz="1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5940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2908</TotalTime>
  <Words>1006</Words>
  <Application>Microsoft Office PowerPoint</Application>
  <PresentationFormat>Affichage à l'écran (4:3)</PresentationFormat>
  <Paragraphs>205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Modèle par défaut</vt:lpstr>
      <vt:lpstr>Présentation PowerPoint</vt:lpstr>
      <vt:lpstr>Etat des lieux</vt:lpstr>
      <vt:lpstr>Présentation PowerPoint</vt:lpstr>
      <vt:lpstr>Stratégie retenue pour la mise en conformité</vt:lpstr>
      <vt:lpstr>Présentation PowerPoint</vt:lpstr>
      <vt:lpstr>Le socle documentaire</vt:lpstr>
      <vt:lpstr>La question des relations avec les sous-traitants</vt:lpstr>
      <vt:lpstr>La stratégie de communication interne</vt:lpstr>
      <vt:lpstr>Les choix qui ont été faits</vt:lpstr>
      <vt:lpstr>Les problèmes en cours de traitement - 1</vt:lpstr>
      <vt:lpstr>Les problèmes en cours de traitement - 2</vt:lpstr>
      <vt:lpstr>Les problèmes en cours de traitement - 3</vt:lpstr>
      <vt:lpstr>Les problèmes en cours de traitement - 4</vt:lpstr>
      <vt:lpstr>L’implémentation à l’échelon GHT44</vt:lpstr>
      <vt:lpstr>Les questions en suspend au niveau du GHT44</vt:lpstr>
      <vt:lpstr>Conclusion</vt:lpstr>
      <vt:lpstr>Questions / Réponses</vt:lpstr>
      <vt:lpstr>Ouvrage</vt:lpstr>
    </vt:vector>
  </TitlesOfParts>
  <Company>chu nantes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adsit</dc:creator>
  <cp:lastModifiedBy>CARTAU Cedric</cp:lastModifiedBy>
  <cp:revision>213</cp:revision>
  <dcterms:created xsi:type="dcterms:W3CDTF">2006-10-19T10:54:30Z</dcterms:created>
  <dcterms:modified xsi:type="dcterms:W3CDTF">2018-04-04T08:17:53Z</dcterms:modified>
</cp:coreProperties>
</file>