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8" r:id="rId4"/>
    <p:sldId id="269" r:id="rId5"/>
    <p:sldId id="270" r:id="rId6"/>
    <p:sldId id="271" r:id="rId7"/>
    <p:sldId id="267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4660" autoAdjust="0"/>
  </p:normalViewPr>
  <p:slideViewPr>
    <p:cSldViewPr>
      <p:cViewPr>
        <p:scale>
          <a:sx n="100" d="100"/>
          <a:sy n="100" d="100"/>
        </p:scale>
        <p:origin x="-5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32C195-ACA1-4D19-9293-7CA1BCF784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3322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CB56E1-C6F1-464D-AC95-42AA9CFB80B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3314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91B732-2C8B-4AC4-AB13-472E4F0D4467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5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6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7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40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94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34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6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5421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20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2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1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40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287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4689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41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fr-FR" altLang="en-US" sz="240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7" name="Line 8"/>
          <p:cNvSpPr>
            <a:spLocks noChangeShapeType="1"/>
          </p:cNvSpPr>
          <p:nvPr userDrawn="1"/>
        </p:nvSpPr>
        <p:spPr bwMode="auto">
          <a:xfrm>
            <a:off x="250825" y="188913"/>
            <a:ext cx="0" cy="792162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107950" y="836613"/>
            <a:ext cx="8567738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179388" y="6553200"/>
            <a:ext cx="44656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fr-FR" altLang="fr-FR" sz="900" b="1" smtClean="0">
                <a:solidFill>
                  <a:schemeClr val="bg1"/>
                </a:solidFill>
              </a:rPr>
              <a:t>CENTRE HOSPITALIER UNIVERSITAIRE DE NANTES</a:t>
            </a:r>
          </a:p>
        </p:txBody>
      </p:sp>
      <p:pic>
        <p:nvPicPr>
          <p:cNvPr id="1030" name="Picture 12" descr="CHUNOIR sans fond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876925"/>
            <a:ext cx="7921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7524750" y="6553200"/>
            <a:ext cx="1296988" cy="2143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fr-FR" sz="800" b="1" smtClean="0">
                <a:solidFill>
                  <a:schemeClr val="bg1"/>
                </a:solidFill>
              </a:rPr>
              <a:t>                    Page </a:t>
            </a:r>
            <a:fld id="{B1C6E96E-8439-4D81-B1C2-F9D4E05B493D}" type="slidenum">
              <a:rPr lang="en-US" altLang="fr-FR" sz="800" b="1" smtClean="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‹N°›</a:t>
            </a:fld>
            <a:endParaRPr lang="en-US" altLang="fr-FR" sz="800" b="1" smtClean="0">
              <a:solidFill>
                <a:srgbClr val="0F1A5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bandeau2 cop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9180513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50825" y="3357563"/>
            <a:ext cx="87137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fr-FR" altLang="fr-FR" sz="2200" b="1">
              <a:solidFill>
                <a:schemeClr val="bg1"/>
              </a:solidFill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79388" y="1628775"/>
            <a:ext cx="8856662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4500" b="1" dirty="0" smtClean="0">
                <a:latin typeface="Arial Narrow" pitchFamily="34" charset="0"/>
              </a:rPr>
              <a:t>LA DEMARCHE RGPD 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4500" b="1" smtClean="0">
                <a:latin typeface="Arial Narrow" pitchFamily="34" charset="0"/>
              </a:rPr>
              <a:t>CHU </a:t>
            </a:r>
            <a:r>
              <a:rPr lang="fr-FR" altLang="fr-FR" sz="4500" b="1" dirty="0" smtClean="0">
                <a:latin typeface="Arial Narrow" pitchFamily="34" charset="0"/>
              </a:rPr>
              <a:t>DE </a:t>
            </a:r>
            <a:r>
              <a:rPr lang="fr-FR" altLang="fr-FR" sz="4500" b="1" dirty="0" smtClean="0">
                <a:latin typeface="Arial Narrow" pitchFamily="34" charset="0"/>
              </a:rPr>
              <a:t>NANTES – Cédric CARTAU</a:t>
            </a:r>
            <a:endParaRPr lang="fr-FR" altLang="fr-FR" sz="4500" b="1" dirty="0">
              <a:latin typeface="Arial Narrow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4500" b="1" dirty="0" smtClean="0">
                <a:latin typeface="Arial Narrow" pitchFamily="34" charset="0"/>
              </a:rPr>
              <a:t>29 Novembre 2017</a:t>
            </a:r>
            <a:endParaRPr lang="fr-FR" altLang="fr-FR" sz="4500" b="1" dirty="0">
              <a:latin typeface="Arial Narrow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fr-FR" altLang="fr-FR" sz="45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Les points clés du nouveau règlement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Les différences…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Applicable au 25 mai 2018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Augmentation du plafond des amendes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Droit à la limitation des traitements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Notification des incidents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Etude d’impact sur la Vie Privée obligatoire à la conception du traitement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err="1" smtClean="0"/>
              <a:t>Privacy</a:t>
            </a:r>
            <a:r>
              <a:rPr lang="fr-FR" altLang="fr-FR" sz="1600" b="1" dirty="0" smtClean="0"/>
              <a:t> By Design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Les points communs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Mêmes limitations au RGPD dans le monde de la santé : pas de droit d’opposition, droit à la rectification limitée, etc.;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Droit à l’information des personnes concernées;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Limitations dans les transferts hors UE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208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2 grandes approches à la mise en conformité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Socle commun des 2 approches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Nomination d’un DPO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Inventaire des traitements existants;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Nettoyage de cet inventaire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Analyse d’écart sur les mesures transverses</a:t>
            </a:r>
            <a:endParaRPr lang="fr-FR" altLang="fr-FR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Approche systématique en mode top-down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Synthèses des écarts, ventilés en chantiers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Conformité atteinte dans le temps</a:t>
            </a:r>
            <a:endParaRPr lang="fr-FR" altLang="fr-FR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Approche pragmatique en mode fractal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Identification des traitements les plus sensibles et à risque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Mise en conformité du socle commun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Mise en conformité des traitements sensibles, répartis dans le temps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Conformité totale atteinte sous 24 à 36 mois;</a:t>
            </a:r>
            <a:endParaRPr lang="fr-FR" altLang="fr-FR" sz="12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306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Les points remarquables 1/2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 DPO et le RSSI, un seul ou deux 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Tout dépend de la position hiérarchique du RSSI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Les traitements, état des lieux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409 déclarations CNIL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21 traitements identifiés, dont 5 traitements sensibles au sens RGPD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Marge d’erreur estimée à 5 traitements dont 2 sensibles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Incertitude sur les traitements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Les traitements Recherche, dispositif spécifique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Les enquêtes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Le décisionnel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8850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Les points remarquables 2/2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L’appréciation des risques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Refonte, mutualisation avec l’appréciation des risques IT de l’établissement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Les interrogations et levier autour de la sous-traitance</a:t>
            </a:r>
            <a:endParaRPr lang="fr-FR" altLang="fr-FR" sz="2000" b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La question des équipements </a:t>
            </a:r>
            <a:r>
              <a:rPr lang="fr-FR" altLang="fr-FR" sz="1600" b="1" dirty="0" err="1" smtClean="0"/>
              <a:t>biomed</a:t>
            </a:r>
            <a:r>
              <a:rPr lang="fr-FR" altLang="fr-FR" sz="1600" b="1" dirty="0" smtClean="0"/>
              <a:t> « boite noire »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La question des traitements Cloud non maîtrisés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La question des applications On </a:t>
            </a:r>
            <a:r>
              <a:rPr lang="fr-FR" altLang="fr-FR" sz="1600" b="1" dirty="0" err="1" smtClean="0"/>
              <a:t>Premise</a:t>
            </a:r>
            <a:r>
              <a:rPr lang="fr-FR" altLang="fr-FR" sz="1600" b="1" dirty="0" smtClean="0"/>
              <a:t> antédiluviennes</a:t>
            </a:r>
            <a:endParaRPr lang="fr-FR" altLang="fr-FR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La MOA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/>
              <a:t>La </a:t>
            </a:r>
            <a:r>
              <a:rPr lang="fr-FR" altLang="fr-FR" sz="1600" b="1" dirty="0" smtClean="0"/>
              <a:t>question de la signature</a:t>
            </a:r>
            <a:endParaRPr lang="fr-FR" altLang="fr-FR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Les fichiers bureautiques « sauvages »</a:t>
            </a:r>
            <a:endParaRPr lang="fr-FR" altLang="fr-FR" sz="2000" b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Approche quincaillerie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Approche PSSI </a:t>
            </a:r>
            <a:r>
              <a:rPr lang="fr-FR" altLang="fr-FR" sz="1600" b="1" smtClean="0"/>
              <a:t>/ Charte</a:t>
            </a:r>
            <a:endParaRPr lang="fr-FR" altLang="fr-FR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910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Stratégie générale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La gestion d’un risque de conformité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Nettoyer les traitements les plus sensibles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Être en mouvement, les traitements évoluent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Revenir à l’esprit du texte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On ne peut plus faire n’importe quoi avec les données nominatives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Il faut évaluer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fr-FR" altLang="fr-FR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Une chance pour l’établissement ?...</a:t>
            </a:r>
            <a:endParaRPr lang="fr-FR" altLang="fr-FR" sz="2000" b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De la notion de cercle vertueux</a:t>
            </a:r>
            <a:endParaRPr lang="fr-FR" altLang="fr-FR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… mais surtout pour le DPO/RSSI</a:t>
            </a:r>
            <a:endParaRPr lang="fr-FR" altLang="fr-FR" sz="2000" b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Un levier sans précédent auprès de la stratégie métier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Un levier sans précédent envers des fournisseurs peu regardants…</a:t>
            </a:r>
            <a:endParaRPr lang="fr-FR" altLang="fr-FR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0162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Questions / Réponses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smtClean="0"/>
              <a:t> ?</a:t>
            </a:r>
            <a:endParaRPr lang="fr-FR" altLang="fr-FR" sz="2000" b="1" u="sng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5467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2527</TotalTime>
  <Words>368</Words>
  <Application>Microsoft Office PowerPoint</Application>
  <PresentationFormat>Affichage à l'écran (4:3)</PresentationFormat>
  <Paragraphs>91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Présentation PowerPoint</vt:lpstr>
      <vt:lpstr>Les points clés du nouveau règlement</vt:lpstr>
      <vt:lpstr>2 grandes approches à la mise en conformité</vt:lpstr>
      <vt:lpstr>Les points remarquables 1/2</vt:lpstr>
      <vt:lpstr>Les points remarquables 2/2</vt:lpstr>
      <vt:lpstr>Stratégie générale</vt:lpstr>
      <vt:lpstr>Questions / Réponses</vt:lpstr>
    </vt:vector>
  </TitlesOfParts>
  <Company>chu nantes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adsit</dc:creator>
  <cp:lastModifiedBy>CARTAU Cedric</cp:lastModifiedBy>
  <cp:revision>177</cp:revision>
  <dcterms:created xsi:type="dcterms:W3CDTF">2006-10-19T10:54:30Z</dcterms:created>
  <dcterms:modified xsi:type="dcterms:W3CDTF">2017-10-26T10:55:53Z</dcterms:modified>
</cp:coreProperties>
</file>